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Fira Sans Extra Condensed Medium"/>
      <p:regular r:id="rId23"/>
      <p:bold r:id="rId24"/>
      <p:italic r:id="rId25"/>
      <p:boldItalic r:id="rId26"/>
    </p:embeddedFont>
    <p:embeddedFont>
      <p:font typeface="Roboto Condensed"/>
      <p:regular r:id="rId27"/>
      <p:bold r:id="rId28"/>
      <p:italic r:id="rId29"/>
      <p:boldItalic r:id="rId30"/>
    </p:embeddedFont>
    <p:embeddedFont>
      <p:font typeface="Roboto Condensed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g26sh5A9K2PzYSo1l6xQl3GrY2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regular.fntdata"/><Relationship Id="rId30" Type="http://schemas.openxmlformats.org/officeDocument/2006/relationships/font" Target="fonts/RobotoCondensed-boldItalic.fntdata"/><Relationship Id="rId11" Type="http://schemas.openxmlformats.org/officeDocument/2006/relationships/slide" Target="slides/slide7.xml"/><Relationship Id="rId33" Type="http://schemas.openxmlformats.org/officeDocument/2006/relationships/font" Target="fonts/RobotoCondensedLight-italic.fntdata"/><Relationship Id="rId10" Type="http://schemas.openxmlformats.org/officeDocument/2006/relationships/slide" Target="slides/slide6.xml"/><Relationship Id="rId32" Type="http://schemas.openxmlformats.org/officeDocument/2006/relationships/font" Target="fonts/RobotoCondensed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RobotoCondensed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The correlation coefficient only measures</a:t>
            </a:r>
            <a:r>
              <a:rPr b="1" lang="en"/>
              <a:t> linear correlations</a:t>
            </a:r>
            <a:r>
              <a:rPr lang="en"/>
              <a:t> (“if x goes up, then y generally goes up/down”). It may completely </a:t>
            </a:r>
            <a:r>
              <a:rPr b="1" lang="en"/>
              <a:t>miss out on nonlinear relationships</a:t>
            </a:r>
            <a:r>
              <a:rPr lang="en"/>
              <a:t> (e.g., “if x is close to 0, then y generally goes up”). Note how all the plots of the bottom row have a correlation coefficient equal to 0, despite the fact that their axes are clearly not independent: these are examples of nonlinear relationships. Also, the second row shows examples where the correlation coefficient is equal to 1 or –1; notice that this has nothing to do with the slope. For example, your height in inches has a correlation coefficient of 1 with your height in feet or in nanometers.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of the most important transformations you need to apply to your data is feature scaling. With few exceptions, Machine Learning algorithms don’t perform well when the input numerical attributes have very different scales. This is the case for the housing data: the total number of rooms ranges from about 6 to 39,320, while the median incomes only range from 0 to 15. </a:t>
            </a:r>
            <a:r>
              <a:rPr b="1" lang="en"/>
              <a:t>Note that scaling the target values is generally not required.</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lang="en"/>
              <a:t>There are two common ways to get all attributes to have the same scale: </a:t>
            </a:r>
            <a:r>
              <a:rPr b="1" lang="en"/>
              <a:t>min-max</a:t>
            </a:r>
            <a:r>
              <a:rPr lang="en"/>
              <a:t> scaling and </a:t>
            </a:r>
            <a:r>
              <a:rPr b="1" lang="en"/>
              <a:t>standardization</a:t>
            </a: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b="1" lang="en"/>
              <a:t>Min-max scaling</a:t>
            </a:r>
            <a:r>
              <a:rPr lang="en"/>
              <a:t> (many people call this </a:t>
            </a:r>
            <a:r>
              <a:rPr b="1" lang="en"/>
              <a:t>normalization</a:t>
            </a:r>
            <a:r>
              <a:rPr lang="en"/>
              <a:t>) is the simplest: values are shifted and rescaled so that they end up ranging from 0 to 1. We do this by subtracting the min value and dividing by the max minus the min. Scikit-Learn provides a transformer called MinMaxScaler for this. It has a feature_range hyperparameter that lets you change the range if, for some reason, you don’t want 0–1.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Standardization</a:t>
            </a:r>
            <a:r>
              <a:rPr lang="en"/>
              <a:t> is different: first it subtracts the mean value (so standardized values always have a zero mean), and then it divides by the standard deviation so that the resulting distribution has unit variance. Unlike min-max scaling, standardization does not bound values to a specific range, which may be a problem for some algorithms (e.g., neural networks often expect an input value ranging from 0 to 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However,</a:t>
            </a:r>
            <a:r>
              <a:rPr b="1" lang="en"/>
              <a:t> standardization is much less affected by outliers</a:t>
            </a:r>
            <a:r>
              <a:rPr lang="en"/>
              <a:t>. For example, suppose a district had a median income equal to 100 (by mistake). Min-max scaling would then crush all the other values from 0–15 down to 0–0.15, whereas standardization would not be much affected.</a:t>
            </a:r>
            <a:endParaRPr/>
          </a:p>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t>Popular open data repositories</a:t>
            </a:r>
            <a:endParaRPr i="1"/>
          </a:p>
          <a:p>
            <a:pPr indent="-298450" lvl="0" marL="457200" rtl="0" algn="l">
              <a:lnSpc>
                <a:spcPct val="100000"/>
              </a:lnSpc>
              <a:spcBef>
                <a:spcPts val="0"/>
              </a:spcBef>
              <a:spcAft>
                <a:spcPts val="0"/>
              </a:spcAft>
              <a:buSzPts val="1100"/>
              <a:buChar char="●"/>
            </a:pPr>
            <a:r>
              <a:rPr lang="en"/>
              <a:t>UC Irvine Machine Learning Repository</a:t>
            </a:r>
            <a:endParaRPr/>
          </a:p>
          <a:p>
            <a:pPr indent="-298450" lvl="0" marL="457200" rtl="0" algn="l">
              <a:lnSpc>
                <a:spcPct val="100000"/>
              </a:lnSpc>
              <a:spcBef>
                <a:spcPts val="0"/>
              </a:spcBef>
              <a:spcAft>
                <a:spcPts val="0"/>
              </a:spcAft>
              <a:buSzPts val="1100"/>
              <a:buChar char="●"/>
            </a:pPr>
            <a:r>
              <a:rPr lang="en"/>
              <a:t>Kaggle datasets</a:t>
            </a:r>
            <a:endParaRPr/>
          </a:p>
          <a:p>
            <a:pPr indent="-298450" lvl="0" marL="457200" rtl="0" algn="l">
              <a:lnSpc>
                <a:spcPct val="100000"/>
              </a:lnSpc>
              <a:spcBef>
                <a:spcPts val="0"/>
              </a:spcBef>
              <a:spcAft>
                <a:spcPts val="0"/>
              </a:spcAft>
              <a:buSzPts val="1100"/>
              <a:buChar char="●"/>
            </a:pPr>
            <a:r>
              <a:rPr lang="en"/>
              <a:t>Amazon’s AWS datasets</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i="1" lang="en"/>
              <a:t>Meta portals (they list open data repositories)</a:t>
            </a:r>
            <a:endParaRPr i="1"/>
          </a:p>
          <a:p>
            <a:pPr indent="-298450" lvl="0" marL="457200" rtl="0" algn="l">
              <a:lnSpc>
                <a:spcPct val="100000"/>
              </a:lnSpc>
              <a:spcBef>
                <a:spcPts val="0"/>
              </a:spcBef>
              <a:spcAft>
                <a:spcPts val="0"/>
              </a:spcAft>
              <a:buSzPts val="1100"/>
              <a:buChar char="●"/>
            </a:pPr>
            <a:r>
              <a:rPr lang="en"/>
              <a:t>Data Portals</a:t>
            </a:r>
            <a:endParaRPr/>
          </a:p>
          <a:p>
            <a:pPr indent="-298450" lvl="0" marL="457200" rtl="0" algn="l">
              <a:lnSpc>
                <a:spcPct val="100000"/>
              </a:lnSpc>
              <a:spcBef>
                <a:spcPts val="0"/>
              </a:spcBef>
              <a:spcAft>
                <a:spcPts val="0"/>
              </a:spcAft>
              <a:buSzPts val="1100"/>
              <a:buChar char="●"/>
            </a:pPr>
            <a:r>
              <a:rPr lang="en"/>
              <a:t>OpenDataMonitor</a:t>
            </a:r>
            <a:endParaRPr/>
          </a:p>
          <a:p>
            <a:pPr indent="-298450" lvl="0" marL="457200" rtl="0" algn="l">
              <a:lnSpc>
                <a:spcPct val="100000"/>
              </a:lnSpc>
              <a:spcBef>
                <a:spcPts val="0"/>
              </a:spcBef>
              <a:spcAft>
                <a:spcPts val="0"/>
              </a:spcAft>
              <a:buSzPts val="1100"/>
              <a:buChar char="●"/>
            </a:pPr>
            <a:r>
              <a:rPr lang="en"/>
              <a:t>Quandl</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i="1" lang="en"/>
              <a:t>Other pages listing many popular open data repositories</a:t>
            </a:r>
            <a:endParaRPr i="1"/>
          </a:p>
          <a:p>
            <a:pPr indent="-298450" lvl="0" marL="457200" rtl="0" algn="l">
              <a:lnSpc>
                <a:spcPct val="100000"/>
              </a:lnSpc>
              <a:spcBef>
                <a:spcPts val="0"/>
              </a:spcBef>
              <a:spcAft>
                <a:spcPts val="0"/>
              </a:spcAft>
              <a:buSzPts val="1100"/>
              <a:buChar char="●"/>
            </a:pPr>
            <a:r>
              <a:rPr lang="en"/>
              <a:t>Wikipedia’s list of Machine Learning datasets</a:t>
            </a:r>
            <a:endParaRPr/>
          </a:p>
          <a:p>
            <a:pPr indent="-298450" lvl="0" marL="457200" rtl="0" algn="l">
              <a:lnSpc>
                <a:spcPct val="100000"/>
              </a:lnSpc>
              <a:spcBef>
                <a:spcPts val="0"/>
              </a:spcBef>
              <a:spcAft>
                <a:spcPts val="0"/>
              </a:spcAft>
              <a:buSzPts val="1100"/>
              <a:buChar char="●"/>
            </a:pPr>
            <a:r>
              <a:rPr lang="en"/>
              <a:t>Quora.com</a:t>
            </a:r>
            <a:endParaRPr/>
          </a:p>
          <a:p>
            <a:pPr indent="-298450" lvl="0" marL="457200" rtl="0" algn="l">
              <a:lnSpc>
                <a:spcPct val="100000"/>
              </a:lnSpc>
              <a:spcBef>
                <a:spcPts val="0"/>
              </a:spcBef>
              <a:spcAft>
                <a:spcPts val="0"/>
              </a:spcAft>
              <a:buSzPts val="1100"/>
              <a:buChar char="●"/>
            </a:pPr>
            <a:r>
              <a:rPr lang="en"/>
              <a:t>The datasets subreddit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the </a:t>
            </a:r>
            <a:r>
              <a:rPr b="1" lang="en">
                <a:solidFill>
                  <a:schemeClr val="dk1"/>
                </a:solidFill>
              </a:rPr>
              <a:t>RMSE </a:t>
            </a:r>
            <a:r>
              <a:rPr lang="en">
                <a:solidFill>
                  <a:schemeClr val="dk1"/>
                </a:solidFill>
              </a:rPr>
              <a:t>is more </a:t>
            </a:r>
            <a:r>
              <a:rPr b="1" lang="en">
                <a:solidFill>
                  <a:schemeClr val="dk1"/>
                </a:solidFill>
              </a:rPr>
              <a:t>sensitive to outliers</a:t>
            </a:r>
            <a:r>
              <a:rPr lang="en">
                <a:solidFill>
                  <a:schemeClr val="dk1"/>
                </a:solidFill>
              </a:rPr>
              <a:t> than the </a:t>
            </a:r>
            <a:r>
              <a:rPr b="1" lang="en">
                <a:solidFill>
                  <a:schemeClr val="dk1"/>
                </a:solidFill>
              </a:rPr>
              <a:t>MAE</a:t>
            </a:r>
            <a:r>
              <a:rPr lang="en">
                <a:solidFill>
                  <a:schemeClr val="dk1"/>
                </a:solidFill>
              </a:rPr>
              <a:t>. But when outliers are rare, </a:t>
            </a:r>
            <a:r>
              <a:rPr b="1" lang="en">
                <a:solidFill>
                  <a:schemeClr val="dk1"/>
                </a:solidFill>
              </a:rPr>
              <a:t>the RMSE performs very well and is generally preferred.</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0964cc5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10964cc50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a22ca1d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0a22ca1d8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It may sound strange to voluntarily set aside part of the data at this stage. After all, you have only taken a quick glance at the data, and surely you should learn a whole lot more about it before you decide what algorithms to use, right? This is true, but your brain is an amazing pattern detection system, which means that it is highly prone to overfitting: if you look at the test set, you may stumble upon some seemingly interesting pattern in the test data that leads you to select a particular kind of Machine Learning model. When you estimate the generalization error using the test set, your estimate will be too optimistic, and you will launch a system that will not perform as well as expected. This is called</a:t>
            </a:r>
            <a:r>
              <a:rPr b="1" lang="en"/>
              <a:t> data snooping bias.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 name="Shape 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43"/>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68" name="Google Shape;68;p43"/>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9" name="Google Shape;69;p43"/>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46"/>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72" name="Google Shape;72;p46"/>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73" name="Google Shape;73;p46"/>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4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6" name="Google Shape;76;p47"/>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7" name="Google Shape;77;p47"/>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8" name="Google Shape;78;p47"/>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79" name="Google Shape;79;p47"/>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0" name="Google Shape;80;p47"/>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81" name="Google Shape;81;p47"/>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82" name="Google Shape;82;p47"/>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83" name="Google Shape;83;p47"/>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48"/>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86" name="Google Shape;86;p48"/>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87" name="Google Shape;87;p48"/>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4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5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5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53"/>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96" name="Google Shape;96;p53"/>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54"/>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55"/>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101" name="Google Shape;101;p55"/>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02" name="Google Shape;102;p55"/>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38"/>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0" name="Google Shape;10;p38"/>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1" name="Google Shape;11;p38"/>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2" name="Google Shape;12;p38"/>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3" name="Google Shape;13;p38"/>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4" name="Google Shape;14;p38"/>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5" name="Google Shape;15;p38"/>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6" name="Google Shape;16;p38"/>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7" name="Google Shape;17;p38"/>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38"/>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9" name="Google Shape;19;p38"/>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0" name="Google Shape;20;p38"/>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1" name="Google Shape;21;p38"/>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2" name="Google Shape;22;p38"/>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3" name="Google Shape;23;p38"/>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4" name="Google Shape;24;p38"/>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5" name="Google Shape;25;p38"/>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6" name="Google Shape;26;p38"/>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7" name="Google Shape;27;p38"/>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56"/>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5" name="Google Shape;105;p56"/>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57"/>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8" name="Google Shape;108;p57"/>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59"/>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12" name="Google Shape;112;p59"/>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13" name="Google Shape;113;p59"/>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60"/>
          <p:cNvSpPr txBox="1"/>
          <p:nvPr>
            <p:ph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16" name="Google Shape;116;p60"/>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7" name="Google Shape;117;p60"/>
          <p:cNvSpPr txBox="1"/>
          <p:nvPr>
            <p:ph idx="2"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18" name="Google Shape;118;p60"/>
          <p:cNvSpPr txBox="1"/>
          <p:nvPr>
            <p:ph idx="3"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9" name="Google Shape;119;p60"/>
          <p:cNvSpPr txBox="1"/>
          <p:nvPr>
            <p:ph idx="4"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20" name="Google Shape;120;p60"/>
          <p:cNvSpPr txBox="1"/>
          <p:nvPr>
            <p:ph idx="5"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21" name="Google Shape;121;p60"/>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6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6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26" name="Google Shape;126;p62"/>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27" name="Google Shape;127;p62"/>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28" name="Google Shape;128;p62"/>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29" name="Google Shape;129;p62"/>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30" name="Google Shape;130;p62"/>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31" name="Google Shape;131;p62"/>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63"/>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34" name="Google Shape;134;p63"/>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5" name="Google Shape;135;p6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b="0" i="0" lang="en" sz="1000" u="none" cap="none" strike="noStrike">
                <a:solidFill>
                  <a:srgbClr val="434343"/>
                </a:solidFill>
                <a:latin typeface="Roboto Condensed Light"/>
                <a:ea typeface="Roboto Condensed Light"/>
                <a:cs typeface="Roboto Condensed Light"/>
                <a:sym typeface="Roboto Condensed Light"/>
              </a:rPr>
              <a:t>, including icons by </a:t>
            </a:r>
            <a:r>
              <a:rPr b="1" i="0" lang="en" sz="1000" u="none" cap="none" strike="noStrike">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b="0" i="0" lang="en"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 sz="1000" u="none" cap="none" strike="noStrike">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b="0" i="0" lang="en"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40"/>
          <p:cNvPicPr preferRelativeResize="0"/>
          <p:nvPr/>
        </p:nvPicPr>
        <p:blipFill rotWithShape="1">
          <a:blip r:embed="rId3">
            <a:alphaModFix/>
          </a:blip>
          <a:srcRect b="0" l="0" r="0" t="0"/>
          <a:stretch/>
        </p:blipFill>
        <p:spPr>
          <a:xfrm>
            <a:off x="-154575" y="0"/>
            <a:ext cx="9298575" cy="5143500"/>
          </a:xfrm>
          <a:prstGeom prst="rect">
            <a:avLst/>
          </a:prstGeom>
          <a:noFill/>
          <a:ln>
            <a:noFill/>
          </a:ln>
        </p:spPr>
      </p:pic>
      <p:pic>
        <p:nvPicPr>
          <p:cNvPr id="30" name="Google Shape;30;p40"/>
          <p:cNvPicPr preferRelativeResize="0"/>
          <p:nvPr/>
        </p:nvPicPr>
        <p:blipFill rotWithShape="1">
          <a:blip r:embed="rId4">
            <a:alphaModFix amt="20000"/>
          </a:blip>
          <a:srcRect b="17060" l="18006" r="19900" t="16582"/>
          <a:stretch/>
        </p:blipFill>
        <p:spPr>
          <a:xfrm>
            <a:off x="8496125" y="4379150"/>
            <a:ext cx="647875" cy="6923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5" name="Google Shape;35;p44"/>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6" name="Google Shape;36;p44"/>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7" name="Google Shape;37;p44"/>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38" name="Google Shape;38;p44"/>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9" name="Google Shape;39;p44"/>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0" name="Google Shape;40;p44"/>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1" name="Google Shape;41;p44"/>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2" name="Google Shape;42;p44"/>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3" name="Google Shape;43;p44"/>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4" name="Google Shape;44;p44"/>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5" name="Google Shape;45;p44"/>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46" name="Google Shape;46;p44"/>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4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9" name="Google Shape;49;p45"/>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50" name="Google Shape;50;p45"/>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51" name="Google Shape;51;p45"/>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52" name="Google Shape;52;p45"/>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52"/>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5" name="Google Shape;55;p52"/>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6" name="Google Shape;56;p52"/>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57" name="Google Shape;57;p5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39"/>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60" name="Google Shape;60;p39"/>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1" name="Google Shape;61;p39"/>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42"/>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64" name="Google Shape;64;p42"/>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65" name="Google Shape;65;p42"/>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36"/>
          <p:cNvPicPr preferRelativeResize="0"/>
          <p:nvPr/>
        </p:nvPicPr>
        <p:blipFill>
          <a:blip r:embed="rId1">
            <a:alphaModFix/>
          </a:blip>
          <a:stretch>
            <a:fillRect/>
          </a:stretch>
        </p:blipFill>
        <p:spPr>
          <a:xfrm>
            <a:off x="8062000" y="4331975"/>
            <a:ext cx="1081999" cy="811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
          <p:cNvSpPr txBox="1"/>
          <p:nvPr/>
        </p:nvSpPr>
        <p:spPr>
          <a:xfrm>
            <a:off x="1362000" y="1081050"/>
            <a:ext cx="6420000" cy="25743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15000"/>
              </a:lnSpc>
              <a:spcBef>
                <a:spcPts val="0"/>
              </a:spcBef>
              <a:spcAft>
                <a:spcPts val="0"/>
              </a:spcAft>
              <a:buClr>
                <a:srgbClr val="FF0000"/>
              </a:buClr>
              <a:buSzPts val="2300"/>
              <a:buFont typeface="Arial"/>
              <a:buAutoNum type="arabicPeriod"/>
            </a:pPr>
            <a:r>
              <a:rPr b="0" i="0" lang="en" sz="2300" u="none" cap="none" strike="noStrike">
                <a:solidFill>
                  <a:srgbClr val="FF0000"/>
                </a:solidFill>
                <a:latin typeface="Arial"/>
                <a:ea typeface="Arial"/>
                <a:cs typeface="Arial"/>
                <a:sym typeface="Arial"/>
              </a:rPr>
              <a:t>Introduction to Artificial Intelligence</a:t>
            </a:r>
            <a:endParaRPr b="0" i="0" sz="2300" u="none" cap="none" strike="noStrike">
              <a:solidFill>
                <a:srgbClr val="FF0000"/>
              </a:solidFill>
              <a:latin typeface="Arial"/>
              <a:ea typeface="Arial"/>
              <a:cs typeface="Arial"/>
              <a:sym typeface="Arial"/>
            </a:endParaRPr>
          </a:p>
          <a:p>
            <a:pPr indent="-374650" lvl="0" marL="457200" marR="0" rtl="0" algn="l">
              <a:lnSpc>
                <a:spcPct val="115000"/>
              </a:lnSpc>
              <a:spcBef>
                <a:spcPts val="0"/>
              </a:spcBef>
              <a:spcAft>
                <a:spcPts val="0"/>
              </a:spcAft>
              <a:buClr>
                <a:srgbClr val="FF0000"/>
              </a:buClr>
              <a:buSzPts val="2300"/>
              <a:buFont typeface="Arial"/>
              <a:buAutoNum type="arabicPeriod"/>
            </a:pPr>
            <a:r>
              <a:rPr b="0" i="0" lang="en" sz="2300" u="none" cap="none" strike="noStrike">
                <a:solidFill>
                  <a:srgbClr val="FF0000"/>
                </a:solidFill>
                <a:latin typeface="Arial"/>
                <a:ea typeface="Arial"/>
                <a:cs typeface="Arial"/>
                <a:sym typeface="Arial"/>
              </a:rPr>
              <a:t>The Fundamentals of Machine Learning</a:t>
            </a:r>
            <a:endParaRPr b="0" i="0" sz="2300" u="none" cap="none" strike="noStrike">
              <a:solidFill>
                <a:srgbClr val="FF0000"/>
              </a:solidFill>
              <a:latin typeface="Arial"/>
              <a:ea typeface="Arial"/>
              <a:cs typeface="Arial"/>
              <a:sym typeface="Arial"/>
            </a:endParaRPr>
          </a:p>
          <a:p>
            <a:pPr indent="-374650" lvl="0" marL="457200" marR="0" rtl="0" algn="l">
              <a:lnSpc>
                <a:spcPct val="115000"/>
              </a:lnSpc>
              <a:spcBef>
                <a:spcPts val="0"/>
              </a:spcBef>
              <a:spcAft>
                <a:spcPts val="0"/>
              </a:spcAft>
              <a:buClr>
                <a:srgbClr val="38761D"/>
              </a:buClr>
              <a:buSzPts val="2300"/>
              <a:buFont typeface="Arial"/>
              <a:buAutoNum type="arabicPeriod"/>
            </a:pPr>
            <a:r>
              <a:rPr b="0" i="0" lang="en" sz="2300" u="none" cap="none" strike="noStrike">
                <a:solidFill>
                  <a:srgbClr val="38761D"/>
                </a:solidFill>
                <a:latin typeface="Arial"/>
                <a:ea typeface="Arial"/>
                <a:cs typeface="Arial"/>
                <a:sym typeface="Arial"/>
              </a:rPr>
              <a:t>End-to-End Machine Learning Project</a:t>
            </a:r>
            <a:endParaRPr b="0" i="0" sz="2300" u="none" cap="none" strike="noStrike">
              <a:solidFill>
                <a:srgbClr val="38761D"/>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Classification</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Training Models</a:t>
            </a:r>
            <a:endParaRPr b="0" i="0" sz="2300" u="none" cap="none" strike="noStrike">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Font typeface="Arial"/>
              <a:buAutoNum type="arabicPeriod"/>
            </a:pPr>
            <a:r>
              <a:rPr b="0" i="0" lang="en" sz="2300" u="none" cap="none" strike="noStrike">
                <a:solidFill>
                  <a:schemeClr val="dk1"/>
                </a:solidFill>
                <a:latin typeface="Arial"/>
                <a:ea typeface="Arial"/>
                <a:cs typeface="Arial"/>
                <a:sym typeface="Arial"/>
              </a:rPr>
              <a:t>Decision tree</a:t>
            </a:r>
            <a:endParaRPr b="0" i="0" sz="23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8"/>
          <p:cNvSpPr txBox="1"/>
          <p:nvPr/>
        </p:nvSpPr>
        <p:spPr>
          <a:xfrm>
            <a:off x="1957188" y="0"/>
            <a:ext cx="52296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Condensed Light"/>
                <a:ea typeface="Roboto Condensed Light"/>
                <a:cs typeface="Roboto Condensed Light"/>
                <a:sym typeface="Roboto Condensed Light"/>
              </a:rPr>
              <a:t>Discover and Visualize the Data to Gain Insights</a:t>
            </a:r>
            <a:endParaRPr b="0" i="0" sz="2000" u="none" cap="none" strike="noStrike">
              <a:solidFill>
                <a:srgbClr val="000000"/>
              </a:solidFill>
              <a:latin typeface="Roboto Condensed Light"/>
              <a:ea typeface="Roboto Condensed Light"/>
              <a:cs typeface="Roboto Condensed Light"/>
              <a:sym typeface="Roboto Condensed Light"/>
            </a:endParaRPr>
          </a:p>
        </p:txBody>
      </p:sp>
      <p:pic>
        <p:nvPicPr>
          <p:cNvPr id="194" name="Google Shape;194;p8"/>
          <p:cNvPicPr preferRelativeResize="0"/>
          <p:nvPr/>
        </p:nvPicPr>
        <p:blipFill rotWithShape="1">
          <a:blip r:embed="rId3">
            <a:alphaModFix/>
          </a:blip>
          <a:srcRect b="0" l="0" r="0" t="0"/>
          <a:stretch/>
        </p:blipFill>
        <p:spPr>
          <a:xfrm>
            <a:off x="2199639" y="1636225"/>
            <a:ext cx="4744725" cy="3507276"/>
          </a:xfrm>
          <a:prstGeom prst="rect">
            <a:avLst/>
          </a:prstGeom>
          <a:noFill/>
          <a:ln>
            <a:noFill/>
          </a:ln>
        </p:spPr>
      </p:pic>
      <p:sp>
        <p:nvSpPr>
          <p:cNvPr id="195" name="Google Shape;195;p8"/>
          <p:cNvSpPr txBox="1"/>
          <p:nvPr/>
        </p:nvSpPr>
        <p:spPr>
          <a:xfrm>
            <a:off x="2886150" y="1265025"/>
            <a:ext cx="3371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Visualizing Geographical Data</a:t>
            </a:r>
            <a:endParaRPr b="1" i="0" sz="17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9"/>
          <p:cNvSpPr txBox="1"/>
          <p:nvPr/>
        </p:nvSpPr>
        <p:spPr>
          <a:xfrm>
            <a:off x="3105500" y="4266175"/>
            <a:ext cx="2976000" cy="4464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Clr>
                <a:srgbClr val="000000"/>
              </a:buClr>
              <a:buSzPts val="1700"/>
              <a:buFont typeface="Arial"/>
              <a:buNone/>
            </a:pPr>
            <a:r>
              <a:rPr b="1" i="0" lang="en" sz="1700" u="none" cap="none" strike="noStrike">
                <a:solidFill>
                  <a:schemeClr val="dk1"/>
                </a:solidFill>
                <a:latin typeface="Arial"/>
                <a:ea typeface="Arial"/>
                <a:cs typeface="Arial"/>
                <a:sym typeface="Arial"/>
              </a:rPr>
              <a:t>Looking for Correlations</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201" name="Google Shape;201;p9"/>
          <p:cNvPicPr preferRelativeResize="0"/>
          <p:nvPr/>
        </p:nvPicPr>
        <p:blipFill rotWithShape="1">
          <a:blip r:embed="rId3">
            <a:alphaModFix/>
          </a:blip>
          <a:srcRect b="0" l="0" r="0" t="0"/>
          <a:stretch/>
        </p:blipFill>
        <p:spPr>
          <a:xfrm>
            <a:off x="43000" y="0"/>
            <a:ext cx="9101000" cy="375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nvSpPr>
        <p:spPr>
          <a:xfrm>
            <a:off x="412850" y="264100"/>
            <a:ext cx="4833900" cy="747300"/>
          </a:xfrm>
          <a:prstGeom prst="rect">
            <a:avLst/>
          </a:prstGeom>
          <a:noFill/>
          <a:ln>
            <a:noFill/>
          </a:ln>
        </p:spPr>
        <p:txBody>
          <a:bodyPr anchorCtr="0" anchor="ctr" bIns="91425" lIns="91425" spcFirstLastPara="1" rIns="91425" wrap="square" tIns="91425">
            <a:noAutofit/>
          </a:bodyPr>
          <a:lstStyle/>
          <a:p>
            <a:pPr indent="0" lvl="0" marL="0" marR="190500" rtl="0" algn="ctr">
              <a:lnSpc>
                <a:spcPct val="115000"/>
              </a:lnSpc>
              <a:spcBef>
                <a:spcPts val="1800"/>
              </a:spcBef>
              <a:spcAft>
                <a:spcPts val="400"/>
              </a:spcAft>
              <a:buClr>
                <a:srgbClr val="000000"/>
              </a:buClr>
              <a:buSzPts val="1700"/>
              <a:buFont typeface="Arial"/>
              <a:buNone/>
            </a:pPr>
            <a:r>
              <a:rPr b="1" i="0" lang="en" sz="1700" u="none" cap="none" strike="noStrike">
                <a:solidFill>
                  <a:schemeClr val="dk1"/>
                </a:solidFill>
                <a:latin typeface="Arial"/>
                <a:ea typeface="Arial"/>
                <a:cs typeface="Arial"/>
                <a:sym typeface="Arial"/>
              </a:rPr>
              <a:t>Experimenting with Attribute Combinations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07" name="Google Shape;207;p11"/>
          <p:cNvSpPr txBox="1"/>
          <p:nvPr/>
        </p:nvSpPr>
        <p:spPr>
          <a:xfrm rot="2351">
            <a:off x="1513852" y="1444120"/>
            <a:ext cx="2631901"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Condensed Light"/>
                <a:ea typeface="Roboto Condensed Light"/>
                <a:cs typeface="Roboto Condensed Light"/>
                <a:sym typeface="Roboto Condensed Light"/>
              </a:rPr>
              <a:t>Think and try to create new features by yourself</a:t>
            </a:r>
            <a:endParaRPr b="0" i="0" sz="2100" u="none" cap="none" strike="noStrike">
              <a:solidFill>
                <a:srgbClr val="000000"/>
              </a:solidFill>
              <a:latin typeface="Roboto Condensed Light"/>
              <a:ea typeface="Roboto Condensed Light"/>
              <a:cs typeface="Roboto Condensed Light"/>
              <a:sym typeface="Roboto Condensed Light"/>
            </a:endParaRPr>
          </a:p>
        </p:txBody>
      </p:sp>
      <p:sp>
        <p:nvSpPr>
          <p:cNvPr id="208" name="Google Shape;208;p11"/>
          <p:cNvSpPr txBox="1"/>
          <p:nvPr/>
        </p:nvSpPr>
        <p:spPr>
          <a:xfrm>
            <a:off x="2288000" y="2695825"/>
            <a:ext cx="1083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b="0" i="0" lang="en" sz="7000" u="none" cap="none" strike="noStrike">
                <a:solidFill>
                  <a:srgbClr val="000000"/>
                </a:solidFill>
                <a:latin typeface="Roboto Condensed Light"/>
                <a:ea typeface="Roboto Condensed Light"/>
                <a:cs typeface="Roboto Condensed Light"/>
                <a:sym typeface="Roboto Condensed Light"/>
              </a:rPr>
              <a:t>💡</a:t>
            </a:r>
            <a:endParaRPr b="0" i="0" sz="70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2"/>
          <p:cNvSpPr txBox="1"/>
          <p:nvPr/>
        </p:nvSpPr>
        <p:spPr>
          <a:xfrm>
            <a:off x="2818650" y="259075"/>
            <a:ext cx="3506700" cy="7803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2400"/>
              </a:spcBef>
              <a:spcAft>
                <a:spcPts val="600"/>
              </a:spcAft>
              <a:buClr>
                <a:srgbClr val="000000"/>
              </a:buClr>
              <a:buSzPts val="1800"/>
              <a:buFont typeface="Arial"/>
              <a:buNone/>
            </a:pPr>
            <a:r>
              <a:rPr b="0" i="0" lang="en" sz="1800" u="none" cap="none" strike="noStrike">
                <a:solidFill>
                  <a:schemeClr val="dk1"/>
                </a:solidFill>
                <a:latin typeface="Arial"/>
                <a:ea typeface="Arial"/>
                <a:cs typeface="Arial"/>
                <a:sym typeface="Arial"/>
              </a:rPr>
              <a:t>Prepare the Data for Machine Learning Algorithms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14" name="Google Shape;214;p12"/>
          <p:cNvSpPr txBox="1"/>
          <p:nvPr/>
        </p:nvSpPr>
        <p:spPr>
          <a:xfrm>
            <a:off x="361225" y="1782775"/>
            <a:ext cx="8334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oboto Condensed"/>
                <a:ea typeface="Roboto Condensed"/>
                <a:cs typeface="Roboto Condensed"/>
                <a:sym typeface="Roboto Condensed"/>
              </a:rPr>
              <a:t>you should write functions for this purpose, for several good reasons:</a:t>
            </a:r>
            <a:endParaRPr b="1" i="0" sz="1700" u="none" cap="none" strike="noStrike">
              <a:solidFill>
                <a:srgbClr val="000000"/>
              </a:solidFill>
              <a:latin typeface="Roboto Condensed"/>
              <a:ea typeface="Roboto Condensed"/>
              <a:cs typeface="Roboto Condensed"/>
              <a:sym typeface="Roboto Condensed"/>
            </a:endParaRPr>
          </a:p>
        </p:txBody>
      </p:sp>
      <p:sp>
        <p:nvSpPr>
          <p:cNvPr id="215" name="Google Shape;215;p12"/>
          <p:cNvSpPr txBox="1"/>
          <p:nvPr/>
        </p:nvSpPr>
        <p:spPr>
          <a:xfrm>
            <a:off x="851500" y="2182975"/>
            <a:ext cx="68466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This will allow you to reproduce these transformations easily on any dataset (e.g., the next time you get a fresh dataset).</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You will gradually build a library of transformation functions that you can reuse in future projects.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You can use these functions in your live system to transform the new data before feeding it to your algorithms.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This will make it possible for you to easily try various transformations and see which combination of transformations works best.</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3"/>
          <p:cNvSpPr txBox="1"/>
          <p:nvPr/>
        </p:nvSpPr>
        <p:spPr>
          <a:xfrm>
            <a:off x="447750" y="1660025"/>
            <a:ext cx="82485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Most Machine Learning algorithms cannot work with missing features. We saw earlier that the total_bedrooms attribute has some missing values, so let’s fix this. You have three options: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Get rid of the corresponding districts. </a:t>
            </a:r>
            <a:r>
              <a:rPr b="1" i="0" lang="en" sz="1400" u="none" cap="none" strike="noStrike">
                <a:solidFill>
                  <a:srgbClr val="000000"/>
                </a:solidFill>
                <a:latin typeface="Roboto Condensed"/>
                <a:ea typeface="Roboto Condensed"/>
                <a:cs typeface="Roboto Condensed"/>
                <a:sym typeface="Roboto Condensed"/>
              </a:rPr>
              <a:t>dropna()</a:t>
            </a:r>
            <a:endParaRPr b="1" i="0" sz="1400" u="none" cap="none" strike="noStrike">
              <a:solidFill>
                <a:srgbClr val="000000"/>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Get rid of the whole attribute. </a:t>
            </a:r>
            <a:r>
              <a:rPr b="1" i="0" lang="en" sz="1400" u="none" cap="none" strike="noStrike">
                <a:solidFill>
                  <a:srgbClr val="000000"/>
                </a:solidFill>
                <a:latin typeface="Roboto Condensed"/>
                <a:ea typeface="Roboto Condensed"/>
                <a:cs typeface="Roboto Condensed"/>
                <a:sym typeface="Roboto Condensed"/>
              </a:rPr>
              <a:t>drop()</a:t>
            </a:r>
            <a:endParaRPr b="1" i="0" sz="1400" u="none" cap="none" strike="noStrike">
              <a:solidFill>
                <a:srgbClr val="000000"/>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Set the values to some value (zero, the mean, the median, etc.). </a:t>
            </a:r>
            <a:r>
              <a:rPr b="1" i="0" lang="en" sz="1400" u="none" cap="none" strike="noStrike">
                <a:solidFill>
                  <a:srgbClr val="000000"/>
                </a:solidFill>
                <a:latin typeface="Roboto Condensed"/>
                <a:ea typeface="Roboto Condensed"/>
                <a:cs typeface="Roboto Condensed"/>
                <a:sym typeface="Roboto Condensed"/>
              </a:rPr>
              <a:t>fillna()</a:t>
            </a:r>
            <a:endParaRPr b="1" i="0" sz="1400" u="none" cap="none" strike="noStrike">
              <a:solidFill>
                <a:srgbClr val="0000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21" name="Google Shape;221;p13"/>
          <p:cNvSpPr txBox="1"/>
          <p:nvPr/>
        </p:nvSpPr>
        <p:spPr>
          <a:xfrm>
            <a:off x="3337800" y="378450"/>
            <a:ext cx="24684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Condensed"/>
                <a:ea typeface="Roboto Condensed"/>
                <a:cs typeface="Roboto Condensed"/>
                <a:sym typeface="Roboto Condensed"/>
              </a:rPr>
              <a:t>Handle missing data</a:t>
            </a:r>
            <a:endParaRPr b="1" i="0" sz="2000" u="none" cap="none" strike="noStrike">
              <a:solidFill>
                <a:srgbClr val="000000"/>
              </a:solidFill>
              <a:latin typeface="Roboto Condensed"/>
              <a:ea typeface="Roboto Condensed"/>
              <a:cs typeface="Roboto Condensed"/>
              <a:sym typeface="Roboto Condensed"/>
            </a:endParaRPr>
          </a:p>
        </p:txBody>
      </p:sp>
      <p:sp>
        <p:nvSpPr>
          <p:cNvPr id="222" name="Google Shape;222;p13"/>
          <p:cNvSpPr txBox="1"/>
          <p:nvPr/>
        </p:nvSpPr>
        <p:spPr>
          <a:xfrm>
            <a:off x="447750" y="3560875"/>
            <a:ext cx="6321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If you choose option 3, you should compute the median value on the training set and use it to fill the missing values in the training set. Don’t forget to save the median value that you have computed. You will need it later to replace missing values in the test set when you want to evaluate your system, and also once the system goes live to replace missing values in new data.</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15"/>
          <p:cNvSpPr txBox="1"/>
          <p:nvPr/>
        </p:nvSpPr>
        <p:spPr>
          <a:xfrm>
            <a:off x="2099100" y="404250"/>
            <a:ext cx="4945800" cy="446400"/>
          </a:xfrm>
          <a:prstGeom prst="rect">
            <a:avLst/>
          </a:prstGeom>
          <a:noFill/>
          <a:ln>
            <a:noFill/>
          </a:ln>
        </p:spPr>
        <p:txBody>
          <a:bodyPr anchorCtr="0" anchor="ctr" bIns="91425" lIns="91425" spcFirstLastPara="1" rIns="91425" wrap="square" tIns="91425">
            <a:noAutofit/>
          </a:bodyPr>
          <a:lstStyle/>
          <a:p>
            <a:pPr indent="0" lvl="0" marL="0" marR="190500" rtl="0" algn="ctr">
              <a:lnSpc>
                <a:spcPct val="115000"/>
              </a:lnSpc>
              <a:spcBef>
                <a:spcPts val="1800"/>
              </a:spcBef>
              <a:spcAft>
                <a:spcPts val="400"/>
              </a:spcAft>
              <a:buClr>
                <a:srgbClr val="000000"/>
              </a:buClr>
              <a:buSzPts val="1800"/>
              <a:buFont typeface="Arial"/>
              <a:buNone/>
            </a:pPr>
            <a:r>
              <a:rPr b="1" i="0" lang="en" sz="1800" u="none" cap="none" strike="noStrike">
                <a:solidFill>
                  <a:schemeClr val="dk1"/>
                </a:solidFill>
                <a:latin typeface="Arial"/>
                <a:ea typeface="Arial"/>
                <a:cs typeface="Arial"/>
                <a:sym typeface="Arial"/>
              </a:rPr>
              <a:t>Handling Text and Categorical Attributes</a:t>
            </a:r>
            <a:endParaRPr b="0" i="0" sz="1500" u="none" cap="none" strike="noStrike">
              <a:solidFill>
                <a:srgbClr val="000000"/>
              </a:solidFill>
              <a:latin typeface="Roboto Condensed Light"/>
              <a:ea typeface="Roboto Condensed Light"/>
              <a:cs typeface="Roboto Condensed Light"/>
              <a:sym typeface="Roboto Condensed Light"/>
            </a:endParaRPr>
          </a:p>
        </p:txBody>
      </p:sp>
      <p:pic>
        <p:nvPicPr>
          <p:cNvPr id="228" name="Google Shape;228;p15"/>
          <p:cNvPicPr preferRelativeResize="0"/>
          <p:nvPr/>
        </p:nvPicPr>
        <p:blipFill rotWithShape="1">
          <a:blip r:embed="rId3">
            <a:alphaModFix/>
          </a:blip>
          <a:srcRect b="0" l="0" r="0" t="0"/>
          <a:stretch/>
        </p:blipFill>
        <p:spPr>
          <a:xfrm>
            <a:off x="0" y="1078225"/>
            <a:ext cx="9144000" cy="29870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7"/>
          <p:cNvSpPr txBox="1"/>
          <p:nvPr/>
        </p:nvSpPr>
        <p:spPr>
          <a:xfrm>
            <a:off x="3474875" y="584875"/>
            <a:ext cx="301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4" name="Google Shape;234;p17"/>
          <p:cNvSpPr txBox="1"/>
          <p:nvPr/>
        </p:nvSpPr>
        <p:spPr>
          <a:xfrm>
            <a:off x="2679750" y="0"/>
            <a:ext cx="37845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Condensed"/>
                <a:ea typeface="Roboto Condensed"/>
                <a:cs typeface="Roboto Condensed"/>
                <a:sym typeface="Roboto Condensed"/>
              </a:rPr>
              <a:t>Feature Scaling</a:t>
            </a:r>
            <a:endParaRPr b="1" i="0" sz="2000" u="none" cap="none" strike="noStrike">
              <a:solidFill>
                <a:srgbClr val="000000"/>
              </a:solidFill>
              <a:latin typeface="Roboto Condensed"/>
              <a:ea typeface="Roboto Condensed"/>
              <a:cs typeface="Roboto Condensed"/>
              <a:sym typeface="Roboto Condensed"/>
            </a:endParaRPr>
          </a:p>
        </p:txBody>
      </p:sp>
      <p:sp>
        <p:nvSpPr>
          <p:cNvPr id="235" name="Google Shape;235;p17"/>
          <p:cNvSpPr txBox="1"/>
          <p:nvPr/>
        </p:nvSpPr>
        <p:spPr>
          <a:xfrm>
            <a:off x="2262600" y="3666000"/>
            <a:ext cx="4618800" cy="14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FF0000"/>
                </a:solidFill>
                <a:latin typeface="Roboto Condensed"/>
                <a:ea typeface="Roboto Condensed"/>
                <a:cs typeface="Roboto Condensed"/>
                <a:sym typeface="Roboto Condensed"/>
              </a:rPr>
              <a:t>WARNING</a:t>
            </a:r>
            <a:endParaRPr b="1" i="0" sz="1400" u="none" cap="none" strike="noStrike">
              <a:solidFill>
                <a:srgbClr val="FF0000"/>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As with all the transformations, </a:t>
            </a:r>
            <a:r>
              <a:rPr b="1" i="0" lang="en" sz="1400" u="none" cap="none" strike="noStrike">
                <a:solidFill>
                  <a:srgbClr val="000000"/>
                </a:solidFill>
                <a:latin typeface="Roboto Condensed"/>
                <a:ea typeface="Roboto Condensed"/>
                <a:cs typeface="Roboto Condensed"/>
                <a:sym typeface="Roboto Condensed"/>
              </a:rPr>
              <a:t>it is important to fit the scalers to the training data only, not to the full dataset</a:t>
            </a:r>
            <a:r>
              <a:rPr b="0" i="0" lang="en" sz="1400" u="none" cap="none" strike="noStrike">
                <a:solidFill>
                  <a:srgbClr val="000000"/>
                </a:solidFill>
                <a:latin typeface="Roboto Condensed Light"/>
                <a:ea typeface="Roboto Condensed Light"/>
                <a:cs typeface="Roboto Condensed Light"/>
                <a:sym typeface="Roboto Condensed Light"/>
              </a:rPr>
              <a:t> (including the test set). Only then can you use them to transform the training set and the test set (and new data)</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pic>
        <p:nvPicPr>
          <p:cNvPr id="236" name="Google Shape;236;p17"/>
          <p:cNvPicPr preferRelativeResize="0"/>
          <p:nvPr/>
        </p:nvPicPr>
        <p:blipFill rotWithShape="1">
          <a:blip r:embed="rId3">
            <a:alphaModFix/>
          </a:blip>
          <a:srcRect b="0" l="0" r="0" t="0"/>
          <a:stretch/>
        </p:blipFill>
        <p:spPr>
          <a:xfrm>
            <a:off x="-838550" y="1969374"/>
            <a:ext cx="5044526" cy="1204775"/>
          </a:xfrm>
          <a:prstGeom prst="rect">
            <a:avLst/>
          </a:prstGeom>
          <a:noFill/>
          <a:ln>
            <a:noFill/>
          </a:ln>
        </p:spPr>
      </p:pic>
      <p:sp>
        <p:nvSpPr>
          <p:cNvPr id="237" name="Google Shape;237;p17"/>
          <p:cNvSpPr txBox="1"/>
          <p:nvPr/>
        </p:nvSpPr>
        <p:spPr>
          <a:xfrm>
            <a:off x="799950" y="1251363"/>
            <a:ext cx="30189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Condensed Light"/>
                <a:ea typeface="Roboto Condensed Light"/>
                <a:cs typeface="Roboto Condensed Light"/>
                <a:sym typeface="Roboto Condensed Light"/>
              </a:rPr>
              <a:t>standardization</a:t>
            </a:r>
            <a:endParaRPr b="0" i="0" sz="2000" u="none" cap="none" strike="noStrike">
              <a:solidFill>
                <a:srgbClr val="000000"/>
              </a:solidFill>
              <a:latin typeface="Roboto Condensed Light"/>
              <a:ea typeface="Roboto Condensed Light"/>
              <a:cs typeface="Roboto Condensed Light"/>
              <a:sym typeface="Roboto Condensed Light"/>
            </a:endParaRPr>
          </a:p>
        </p:txBody>
      </p:sp>
      <p:pic>
        <p:nvPicPr>
          <p:cNvPr id="238" name="Google Shape;238;p17"/>
          <p:cNvPicPr preferRelativeResize="0"/>
          <p:nvPr/>
        </p:nvPicPr>
        <p:blipFill rotWithShape="1">
          <a:blip r:embed="rId4">
            <a:alphaModFix/>
          </a:blip>
          <a:srcRect b="0" l="0" r="0" t="0"/>
          <a:stretch/>
        </p:blipFill>
        <p:spPr>
          <a:xfrm>
            <a:off x="4418200" y="1874749"/>
            <a:ext cx="4725798" cy="1121400"/>
          </a:xfrm>
          <a:prstGeom prst="rect">
            <a:avLst/>
          </a:prstGeom>
          <a:noFill/>
          <a:ln>
            <a:noFill/>
          </a:ln>
        </p:spPr>
      </p:pic>
      <p:sp>
        <p:nvSpPr>
          <p:cNvPr id="239" name="Google Shape;239;p17"/>
          <p:cNvSpPr txBox="1"/>
          <p:nvPr/>
        </p:nvSpPr>
        <p:spPr>
          <a:xfrm>
            <a:off x="5802350" y="1205175"/>
            <a:ext cx="28557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Condensed Light"/>
                <a:ea typeface="Roboto Condensed Light"/>
                <a:cs typeface="Roboto Condensed Light"/>
                <a:sym typeface="Roboto Condensed Light"/>
              </a:rPr>
              <a:t>Min-Max scaling</a:t>
            </a:r>
            <a:endParaRPr b="0" i="0" sz="20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8"/>
          <p:cNvSpPr txBox="1"/>
          <p:nvPr/>
        </p:nvSpPr>
        <p:spPr>
          <a:xfrm>
            <a:off x="1660200" y="875550"/>
            <a:ext cx="5823600" cy="3392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Font typeface="Arial"/>
              <a:buAutoNum type="arabicPeriod"/>
            </a:pPr>
            <a:r>
              <a:rPr b="1" i="0" lang="en" sz="2000" u="none" cap="none" strike="noStrike">
                <a:solidFill>
                  <a:schemeClr val="dk1"/>
                </a:solidFill>
                <a:latin typeface="Arial"/>
                <a:ea typeface="Arial"/>
                <a:cs typeface="Arial"/>
                <a:sym typeface="Arial"/>
              </a:rPr>
              <a:t>Select and Train a Model</a:t>
            </a:r>
            <a:endParaRPr b="1" i="0" sz="20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Linear regression</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Decision Tree</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Random forest</a:t>
            </a:r>
            <a:endParaRPr b="0" i="0" sz="1500" u="none" cap="none" strike="noStrike">
              <a:solidFill>
                <a:schemeClr val="dk1"/>
              </a:solidFill>
              <a:latin typeface="Arial"/>
              <a:ea typeface="Arial"/>
              <a:cs typeface="Arial"/>
              <a:sym typeface="Arial"/>
            </a:endParaRPr>
          </a:p>
          <a:p>
            <a:pPr indent="-323850" lvl="1" marL="914400" marR="0" rtl="0" algn="l">
              <a:lnSpc>
                <a:spcPct val="115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SVR</a:t>
            </a:r>
            <a:endParaRPr b="0" i="0" sz="1500" u="none" cap="none" strike="noStrike">
              <a:solidFill>
                <a:schemeClr val="dk1"/>
              </a:solidFill>
              <a:latin typeface="Arial"/>
              <a:ea typeface="Arial"/>
              <a:cs typeface="Arial"/>
              <a:sym typeface="Arial"/>
            </a:endParaRPr>
          </a:p>
          <a:p>
            <a:pPr indent="-355600" lvl="0" marL="457200" marR="190500" rtl="0" algn="l">
              <a:lnSpc>
                <a:spcPct val="115000"/>
              </a:lnSpc>
              <a:spcBef>
                <a:spcPts val="0"/>
              </a:spcBef>
              <a:spcAft>
                <a:spcPts val="0"/>
              </a:spcAft>
              <a:buClr>
                <a:schemeClr val="dk1"/>
              </a:buClr>
              <a:buSzPts val="2000"/>
              <a:buFont typeface="Arial"/>
              <a:buAutoNum type="arabicPeriod"/>
            </a:pPr>
            <a:r>
              <a:rPr b="1" i="0" lang="en" sz="2000" u="none" cap="none" strike="noStrike">
                <a:solidFill>
                  <a:schemeClr val="dk1"/>
                </a:solidFill>
                <a:latin typeface="Arial"/>
                <a:ea typeface="Arial"/>
                <a:cs typeface="Arial"/>
                <a:sym typeface="Arial"/>
              </a:rPr>
              <a:t>Fine-Tune Your Model</a:t>
            </a:r>
            <a:endParaRPr b="1" i="0" sz="2000" u="none" cap="none" strike="noStrike">
              <a:solidFill>
                <a:schemeClr val="dk1"/>
              </a:solidFill>
              <a:latin typeface="Arial"/>
              <a:ea typeface="Arial"/>
              <a:cs typeface="Arial"/>
              <a:sym typeface="Arial"/>
            </a:endParaRPr>
          </a:p>
          <a:p>
            <a:pPr indent="-355600" lvl="1" marL="914400" marR="190500" rtl="0" algn="l">
              <a:lnSpc>
                <a:spcPct val="115000"/>
              </a:lnSpc>
              <a:spcBef>
                <a:spcPts val="0"/>
              </a:spcBef>
              <a:spcAft>
                <a:spcPts val="0"/>
              </a:spcAft>
              <a:buClr>
                <a:schemeClr val="dk1"/>
              </a:buClr>
              <a:buSzPts val="2000"/>
              <a:buFont typeface="Arial"/>
              <a:buChar char="○"/>
            </a:pPr>
            <a:r>
              <a:rPr b="0" i="0" lang="en" sz="1500" u="none" cap="none" strike="noStrike">
                <a:solidFill>
                  <a:schemeClr val="dk1"/>
                </a:solidFill>
                <a:latin typeface="Arial"/>
                <a:ea typeface="Arial"/>
                <a:cs typeface="Arial"/>
                <a:sym typeface="Arial"/>
              </a:rPr>
              <a:t>Grid Search</a:t>
            </a:r>
            <a:endParaRPr b="0" i="0" sz="2000" u="none" cap="none" strike="noStrike">
              <a:solidFill>
                <a:schemeClr val="dk1"/>
              </a:solidFill>
              <a:latin typeface="Arial"/>
              <a:ea typeface="Arial"/>
              <a:cs typeface="Arial"/>
              <a:sym typeface="Arial"/>
            </a:endParaRPr>
          </a:p>
          <a:p>
            <a:pPr indent="-355600" lvl="1" marL="914400" marR="190500" rtl="0" algn="l">
              <a:lnSpc>
                <a:spcPct val="115000"/>
              </a:lnSpc>
              <a:spcBef>
                <a:spcPts val="0"/>
              </a:spcBef>
              <a:spcAft>
                <a:spcPts val="0"/>
              </a:spcAft>
              <a:buClr>
                <a:schemeClr val="dk1"/>
              </a:buClr>
              <a:buSzPts val="2000"/>
              <a:buFont typeface="Arial"/>
              <a:buChar char="○"/>
            </a:pPr>
            <a:r>
              <a:rPr b="0" i="0" lang="en" sz="1500" u="none" cap="none" strike="noStrike">
                <a:solidFill>
                  <a:schemeClr val="dk1"/>
                </a:solidFill>
                <a:latin typeface="Arial"/>
                <a:ea typeface="Arial"/>
                <a:cs typeface="Arial"/>
                <a:sym typeface="Arial"/>
              </a:rPr>
              <a:t>Randomized Search</a:t>
            </a:r>
            <a:endParaRPr b="0" i="0" sz="1500" u="none" cap="none" strike="noStrike">
              <a:solidFill>
                <a:schemeClr val="dk1"/>
              </a:solidFill>
              <a:latin typeface="Arial"/>
              <a:ea typeface="Arial"/>
              <a:cs typeface="Arial"/>
              <a:sym typeface="Arial"/>
            </a:endParaRPr>
          </a:p>
          <a:p>
            <a:pPr indent="-355600" lvl="0" marL="457200" marR="0" rtl="0" algn="l">
              <a:lnSpc>
                <a:spcPct val="135714"/>
              </a:lnSpc>
              <a:spcBef>
                <a:spcPts val="0"/>
              </a:spcBef>
              <a:spcAft>
                <a:spcPts val="0"/>
              </a:spcAft>
              <a:buClr>
                <a:schemeClr val="dk1"/>
              </a:buClr>
              <a:buSzPts val="2000"/>
              <a:buFont typeface="Arial"/>
              <a:buAutoNum type="arabicPeriod"/>
            </a:pPr>
            <a:r>
              <a:rPr b="1" i="0" lang="en" sz="2000" u="none" cap="none" strike="noStrike">
                <a:solidFill>
                  <a:schemeClr val="dk1"/>
                </a:solidFill>
                <a:latin typeface="Arial"/>
                <a:ea typeface="Arial"/>
                <a:cs typeface="Arial"/>
                <a:sym typeface="Arial"/>
              </a:rPr>
              <a:t>Analyze the Best Models and Their Errors</a:t>
            </a:r>
            <a:endParaRPr b="0" i="0" sz="1500" u="none" cap="none" strike="noStrike">
              <a:solidFill>
                <a:schemeClr val="dk1"/>
              </a:solidFill>
              <a:latin typeface="Arial"/>
              <a:ea typeface="Arial"/>
              <a:cs typeface="Arial"/>
              <a:sym typeface="Arial"/>
            </a:endParaRPr>
          </a:p>
          <a:p>
            <a:pPr indent="-355600" lvl="0" marL="457200" marR="190500" rtl="0" algn="l">
              <a:lnSpc>
                <a:spcPct val="115000"/>
              </a:lnSpc>
              <a:spcBef>
                <a:spcPts val="0"/>
              </a:spcBef>
              <a:spcAft>
                <a:spcPts val="0"/>
              </a:spcAft>
              <a:buClr>
                <a:schemeClr val="dk1"/>
              </a:buClr>
              <a:buSzPts val="2000"/>
              <a:buFont typeface="Arial"/>
              <a:buAutoNum type="arabicPeriod"/>
            </a:pPr>
            <a:r>
              <a:rPr b="1" i="0" lang="en" sz="2000" u="none" cap="none" strike="noStrike">
                <a:solidFill>
                  <a:schemeClr val="dk1"/>
                </a:solidFill>
                <a:latin typeface="Arial"/>
                <a:ea typeface="Arial"/>
                <a:cs typeface="Arial"/>
                <a:sym typeface="Arial"/>
              </a:rPr>
              <a:t>Evaluate Your System on the Test Set</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nvSpPr>
        <p:spPr>
          <a:xfrm>
            <a:off x="2632500" y="2171550"/>
            <a:ext cx="3879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000000"/>
                </a:solidFill>
                <a:latin typeface="Roboto Condensed"/>
                <a:ea typeface="Roboto Condensed"/>
                <a:cs typeface="Roboto Condensed"/>
                <a:sym typeface="Roboto Condensed"/>
              </a:rPr>
              <a:t>Questions?</a:t>
            </a:r>
            <a:endParaRPr b="1" i="0" sz="40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nvSpPr>
        <p:spPr>
          <a:xfrm>
            <a:off x="1362000" y="816300"/>
            <a:ext cx="6420000" cy="370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2000"/>
              <a:buFont typeface="Arial"/>
              <a:buNone/>
            </a:pPr>
            <a:r>
              <a:rPr b="0" i="0" lang="en" sz="2000" u="none" cap="none" strike="noStrike">
                <a:solidFill>
                  <a:srgbClr val="FF0000"/>
                </a:solidFill>
                <a:latin typeface="Arial"/>
                <a:ea typeface="Arial"/>
                <a:cs typeface="Arial"/>
                <a:sym typeface="Arial"/>
              </a:rPr>
              <a:t>Chapter 2</a:t>
            </a:r>
            <a:endParaRPr b="0" i="0" sz="2000" u="none" cap="none" strike="noStrike">
              <a:solidFill>
                <a:srgbClr val="FF0000"/>
              </a:solidFill>
              <a:latin typeface="Arial"/>
              <a:ea typeface="Arial"/>
              <a:cs typeface="Arial"/>
              <a:sym typeface="Arial"/>
            </a:endParaRPr>
          </a:p>
          <a:p>
            <a:pPr indent="457200" lvl="0" marL="0" marR="0" rtl="0" algn="l">
              <a:lnSpc>
                <a:spcPct val="115000"/>
              </a:lnSpc>
              <a:spcBef>
                <a:spcPts val="600"/>
              </a:spcBef>
              <a:spcAft>
                <a:spcPts val="0"/>
              </a:spcAft>
              <a:buClr>
                <a:srgbClr val="000000"/>
              </a:buClr>
              <a:buSzPts val="1100"/>
              <a:buFont typeface="Arial"/>
              <a:buNone/>
            </a:pPr>
            <a:r>
              <a:rPr b="0" i="0" lang="en" sz="1100" u="none" cap="none" strike="noStrike">
                <a:solidFill>
                  <a:schemeClr val="dk1"/>
                </a:solidFill>
                <a:highlight>
                  <a:srgbClr val="FFFF00"/>
                </a:highlight>
                <a:latin typeface="Arial"/>
                <a:ea typeface="Arial"/>
                <a:cs typeface="Arial"/>
                <a:sym typeface="Arial"/>
              </a:rPr>
              <a:t>End-to-End Machine Learning Project</a:t>
            </a:r>
            <a:endParaRPr b="0" i="0" sz="1100" u="none" cap="none" strike="noStrike">
              <a:solidFill>
                <a:schemeClr val="dk1"/>
              </a:solidFill>
              <a:highlight>
                <a:srgbClr val="FFFF00"/>
              </a:highlight>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Working with Real Data</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Look at the Big Picture (Frame the Problem)</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Select a Performance Measure</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Take a Quick Look at the Data Structure</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Create a Test Set</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Discover and Visualize the Data to Gain Insights</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Visualizing Geographical Data</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Looking for Correlations</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Experimenting with Attribute Combinations</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Prepare the Data for Machine Learning Algorithms (Data Cleaning)</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Select and Train a Model</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Fine-Tune Your Model</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Ensemble Methods</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Analyze the Best Models and Their Errors</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Evaluate Your System on the Test Set</a:t>
            </a:r>
            <a:endParaRPr b="0" i="0" sz="2000" u="none" cap="none" strike="noStrike">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
          <p:cNvSpPr txBox="1"/>
          <p:nvPr/>
        </p:nvSpPr>
        <p:spPr>
          <a:xfrm>
            <a:off x="2886150" y="412875"/>
            <a:ext cx="33717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Working with real data</a:t>
            </a:r>
            <a:endParaRPr b="0" i="0" sz="2300" u="none" cap="none" strike="noStrike">
              <a:solidFill>
                <a:srgbClr val="000000"/>
              </a:solidFill>
              <a:latin typeface="Roboto Condensed Light"/>
              <a:ea typeface="Roboto Condensed Light"/>
              <a:cs typeface="Roboto Condensed Light"/>
              <a:sym typeface="Roboto Condensed Light"/>
            </a:endParaRPr>
          </a:p>
        </p:txBody>
      </p:sp>
      <p:sp>
        <p:nvSpPr>
          <p:cNvPr id="151" name="Google Shape;151;p3"/>
          <p:cNvSpPr txBox="1"/>
          <p:nvPr/>
        </p:nvSpPr>
        <p:spPr>
          <a:xfrm>
            <a:off x="1612800" y="1833000"/>
            <a:ext cx="5918400" cy="14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In this chapter we’ll use the California Housing Prices dataset from the StatLib repository2 . This dataset is based on data from the 1990 California census. It is not exactly recent, but it has many qualities for learning, so we will pretend it is recent data. For teaching purposes I’ve added a categorical attribute and removed a few features.</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txBox="1"/>
          <p:nvPr/>
        </p:nvSpPr>
        <p:spPr>
          <a:xfrm>
            <a:off x="3019500" y="567675"/>
            <a:ext cx="3105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Condensed Light"/>
                <a:ea typeface="Roboto Condensed Light"/>
                <a:cs typeface="Roboto Condensed Light"/>
                <a:sym typeface="Roboto Condensed Light"/>
              </a:rPr>
              <a:t>Look at the big picture</a:t>
            </a:r>
            <a:endParaRPr b="0" i="0" sz="2300" u="none" cap="none" strike="noStrike">
              <a:solidFill>
                <a:srgbClr val="000000"/>
              </a:solidFill>
              <a:latin typeface="Roboto Condensed Light"/>
              <a:ea typeface="Roboto Condensed Light"/>
              <a:cs typeface="Roboto Condensed Light"/>
              <a:sym typeface="Roboto Condensed Light"/>
            </a:endParaRPr>
          </a:p>
        </p:txBody>
      </p:sp>
      <p:sp>
        <p:nvSpPr>
          <p:cNvPr id="157" name="Google Shape;157;p4"/>
          <p:cNvSpPr txBox="1"/>
          <p:nvPr/>
        </p:nvSpPr>
        <p:spPr>
          <a:xfrm>
            <a:off x="744525" y="1599300"/>
            <a:ext cx="65235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The first question to ask your boss is what exactly the business objective is?</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 sz="1400" u="none" cap="none" strike="noStrike">
                <a:solidFill>
                  <a:srgbClr val="000000"/>
                </a:solidFill>
                <a:latin typeface="Roboto Condensed Light"/>
                <a:ea typeface="Roboto Condensed Light"/>
                <a:cs typeface="Roboto Condensed Light"/>
                <a:sym typeface="Roboto Condensed Light"/>
              </a:rPr>
              <a:t>The next question to ask your boss is what the current solution looks like? (if any)</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58" name="Google Shape;158;p4"/>
          <p:cNvSpPr txBox="1"/>
          <p:nvPr/>
        </p:nvSpPr>
        <p:spPr>
          <a:xfrm>
            <a:off x="970125" y="3062025"/>
            <a:ext cx="6072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Light"/>
                <a:ea typeface="Roboto Condensed Light"/>
                <a:cs typeface="Roboto Condensed Light"/>
                <a:sym typeface="Roboto Condensed Light"/>
              </a:rPr>
              <a:t>With all this information, you are now ready to start designing your system. First, you need to frame the problem: is it supervised, unsupervised, or Reinforcement Learning? Is it a classification task, a regression task, or something else? Should you use batch learning or online learning techniques? Before you read on, pause and try to answer these questions for yourself.</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nvSpPr>
        <p:spPr>
          <a:xfrm>
            <a:off x="2361450" y="137625"/>
            <a:ext cx="44211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Select a Performance Measure</a:t>
            </a:r>
            <a:endParaRPr b="0" i="0" sz="2300" u="none" cap="none" strike="noStrike">
              <a:solidFill>
                <a:srgbClr val="000000"/>
              </a:solidFill>
              <a:latin typeface="Roboto Condensed Light"/>
              <a:ea typeface="Roboto Condensed Light"/>
              <a:cs typeface="Roboto Condensed Light"/>
              <a:sym typeface="Roboto Condensed Light"/>
            </a:endParaRPr>
          </a:p>
        </p:txBody>
      </p:sp>
      <p:pic>
        <p:nvPicPr>
          <p:cNvPr id="164" name="Google Shape;164;p5"/>
          <p:cNvPicPr preferRelativeResize="0"/>
          <p:nvPr/>
        </p:nvPicPr>
        <p:blipFill rotWithShape="1">
          <a:blip r:embed="rId3">
            <a:alphaModFix/>
          </a:blip>
          <a:srcRect b="0" l="0" r="0" t="0"/>
          <a:stretch/>
        </p:blipFill>
        <p:spPr>
          <a:xfrm>
            <a:off x="362262" y="3085700"/>
            <a:ext cx="6145530" cy="1921275"/>
          </a:xfrm>
          <a:prstGeom prst="rect">
            <a:avLst/>
          </a:prstGeom>
          <a:noFill/>
          <a:ln>
            <a:noFill/>
          </a:ln>
        </p:spPr>
      </p:pic>
      <p:pic>
        <p:nvPicPr>
          <p:cNvPr id="165" name="Google Shape;165;p5"/>
          <p:cNvPicPr preferRelativeResize="0"/>
          <p:nvPr/>
        </p:nvPicPr>
        <p:blipFill rotWithShape="1">
          <a:blip r:embed="rId4">
            <a:alphaModFix/>
          </a:blip>
          <a:srcRect b="0" l="0" r="0" t="0"/>
          <a:stretch/>
        </p:blipFill>
        <p:spPr>
          <a:xfrm>
            <a:off x="362275" y="891300"/>
            <a:ext cx="6370552" cy="192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10964cc50d_1_0"/>
          <p:cNvSpPr txBox="1"/>
          <p:nvPr/>
        </p:nvSpPr>
        <p:spPr>
          <a:xfrm>
            <a:off x="2309850" y="395650"/>
            <a:ext cx="45243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rial"/>
                <a:ea typeface="Arial"/>
                <a:cs typeface="Arial"/>
                <a:sym typeface="Arial"/>
              </a:rPr>
              <a:t>Take a Quick Look at the Data Structure</a:t>
            </a:r>
            <a:endParaRPr b="0" i="0" sz="2300" u="none" cap="none" strike="noStrike">
              <a:solidFill>
                <a:srgbClr val="000000"/>
              </a:solidFill>
              <a:latin typeface="Roboto Condensed Light"/>
              <a:ea typeface="Roboto Condensed Light"/>
              <a:cs typeface="Roboto Condensed Light"/>
              <a:sym typeface="Roboto Condensed Light"/>
            </a:endParaRPr>
          </a:p>
        </p:txBody>
      </p:sp>
      <p:sp>
        <p:nvSpPr>
          <p:cNvPr id="175" name="Google Shape;175;g110964cc50d_1_0"/>
          <p:cNvSpPr txBox="1"/>
          <p:nvPr/>
        </p:nvSpPr>
        <p:spPr>
          <a:xfrm>
            <a:off x="1264375" y="1401900"/>
            <a:ext cx="44037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200000"/>
              </a:lnSpc>
              <a:spcBef>
                <a:spcPts val="0"/>
              </a:spcBef>
              <a:spcAft>
                <a:spcPts val="0"/>
              </a:spcAft>
              <a:buClr>
                <a:srgbClr val="000000"/>
              </a:buClr>
              <a:buSzPts val="2000"/>
              <a:buFont typeface="Roboto Condensed Light"/>
              <a:buAutoNum type="arabicPeriod"/>
            </a:pPr>
            <a:r>
              <a:rPr b="0" i="0" lang="en" sz="2000" u="none" cap="none" strike="noStrike">
                <a:solidFill>
                  <a:srgbClr val="000000"/>
                </a:solidFill>
                <a:latin typeface="Roboto Condensed Light"/>
                <a:ea typeface="Roboto Condensed Light"/>
                <a:cs typeface="Roboto Condensed Light"/>
                <a:sym typeface="Roboto Condensed Light"/>
              </a:rPr>
              <a:t>Use </a:t>
            </a:r>
            <a:r>
              <a:rPr b="0" i="0" lang="en" sz="2000" u="none" cap="none" strike="noStrike">
                <a:solidFill>
                  <a:srgbClr val="000000"/>
                </a:solidFill>
                <a:highlight>
                  <a:srgbClr val="D9D9D9"/>
                </a:highlight>
                <a:latin typeface="Roboto Condensed Light"/>
                <a:ea typeface="Roboto Condensed Light"/>
                <a:cs typeface="Roboto Condensed Light"/>
                <a:sym typeface="Roboto Condensed Light"/>
              </a:rPr>
              <a:t>info</a:t>
            </a:r>
            <a:r>
              <a:rPr b="0" i="0" lang="en" sz="2000" u="none" cap="none" strike="noStrike">
                <a:solidFill>
                  <a:srgbClr val="000000"/>
                </a:solidFill>
                <a:latin typeface="Roboto Condensed Light"/>
                <a:ea typeface="Roboto Condensed Light"/>
                <a:cs typeface="Roboto Condensed Light"/>
                <a:sym typeface="Roboto Condensed Light"/>
              </a:rPr>
              <a:t> and </a:t>
            </a:r>
            <a:r>
              <a:rPr b="0" i="0" lang="en" sz="2000" u="none" cap="none" strike="noStrike">
                <a:solidFill>
                  <a:srgbClr val="000000"/>
                </a:solidFill>
                <a:highlight>
                  <a:srgbClr val="D9D9D9"/>
                </a:highlight>
                <a:latin typeface="Roboto Condensed Light"/>
                <a:ea typeface="Roboto Condensed Light"/>
                <a:cs typeface="Roboto Condensed Light"/>
                <a:sym typeface="Roboto Condensed Light"/>
              </a:rPr>
              <a:t>describe</a:t>
            </a:r>
            <a:endParaRPr b="0" i="0" sz="2000" u="none" cap="none" strike="noStrike">
              <a:solidFill>
                <a:srgbClr val="000000"/>
              </a:solidFill>
              <a:highlight>
                <a:srgbClr val="D9D9D9"/>
              </a:highlight>
              <a:latin typeface="Roboto Condensed Light"/>
              <a:ea typeface="Roboto Condensed Light"/>
              <a:cs typeface="Roboto Condensed Light"/>
              <a:sym typeface="Roboto Condensed Light"/>
            </a:endParaRPr>
          </a:p>
          <a:p>
            <a:pPr indent="-355600" lvl="0" marL="457200" marR="0" rtl="0" algn="l">
              <a:lnSpc>
                <a:spcPct val="200000"/>
              </a:lnSpc>
              <a:spcBef>
                <a:spcPts val="0"/>
              </a:spcBef>
              <a:spcAft>
                <a:spcPts val="0"/>
              </a:spcAft>
              <a:buClr>
                <a:srgbClr val="000000"/>
              </a:buClr>
              <a:buSzPts val="2000"/>
              <a:buFont typeface="Roboto Condensed Light"/>
              <a:buAutoNum type="arabicPeriod"/>
            </a:pPr>
            <a:r>
              <a:rPr b="0" i="0" lang="en" sz="2000" u="none" cap="none" strike="noStrike">
                <a:solidFill>
                  <a:srgbClr val="000000"/>
                </a:solidFill>
                <a:latin typeface="Roboto Condensed Light"/>
                <a:ea typeface="Roboto Condensed Light"/>
                <a:cs typeface="Roboto Condensed Light"/>
                <a:sym typeface="Roboto Condensed Light"/>
              </a:rPr>
              <a:t>Use </a:t>
            </a:r>
            <a:r>
              <a:rPr b="0" i="0" lang="en" sz="2000" u="none" cap="none" strike="noStrike">
                <a:solidFill>
                  <a:srgbClr val="000000"/>
                </a:solidFill>
                <a:highlight>
                  <a:srgbClr val="D9D9D9"/>
                </a:highlight>
                <a:latin typeface="Roboto Condensed Light"/>
                <a:ea typeface="Roboto Condensed Light"/>
                <a:cs typeface="Roboto Condensed Light"/>
                <a:sym typeface="Roboto Condensed Light"/>
              </a:rPr>
              <a:t>value_counts</a:t>
            </a:r>
            <a:endParaRPr b="0" i="0" sz="2000" u="none" cap="none" strike="noStrike">
              <a:solidFill>
                <a:srgbClr val="000000"/>
              </a:solidFill>
              <a:highlight>
                <a:srgbClr val="D9D9D9"/>
              </a:highlight>
              <a:latin typeface="Roboto Condensed Light"/>
              <a:ea typeface="Roboto Condensed Light"/>
              <a:cs typeface="Roboto Condensed Light"/>
              <a:sym typeface="Roboto Condensed Light"/>
            </a:endParaRPr>
          </a:p>
          <a:p>
            <a:pPr indent="-355600" lvl="0" marL="457200" marR="0" rtl="0" algn="l">
              <a:lnSpc>
                <a:spcPct val="200000"/>
              </a:lnSpc>
              <a:spcBef>
                <a:spcPts val="0"/>
              </a:spcBef>
              <a:spcAft>
                <a:spcPts val="0"/>
              </a:spcAft>
              <a:buClr>
                <a:srgbClr val="000000"/>
              </a:buClr>
              <a:buSzPts val="2000"/>
              <a:buFont typeface="Roboto Condensed Light"/>
              <a:buAutoNum type="arabicPeriod"/>
            </a:pPr>
            <a:r>
              <a:rPr b="0" i="0" lang="en" sz="2000" u="none" cap="none" strike="noStrike">
                <a:solidFill>
                  <a:srgbClr val="000000"/>
                </a:solidFill>
                <a:latin typeface="Roboto Condensed Light"/>
                <a:ea typeface="Roboto Condensed Light"/>
                <a:cs typeface="Roboto Condensed Light"/>
                <a:sym typeface="Roboto Condensed Light"/>
              </a:rPr>
              <a:t>Draw some plots</a:t>
            </a:r>
            <a:endParaRPr b="0" i="0" sz="2000" u="none" cap="none" strike="noStrike">
              <a:solidFill>
                <a:srgbClr val="000000"/>
              </a:solidFill>
              <a:latin typeface="Roboto Condensed Light"/>
              <a:ea typeface="Roboto Condensed Light"/>
              <a:cs typeface="Roboto Condensed Light"/>
              <a:sym typeface="Roboto Condensed Light"/>
            </a:endParaRPr>
          </a:p>
          <a:p>
            <a:pPr indent="-355600" lvl="0" marL="457200" marR="0" rtl="0" algn="l">
              <a:lnSpc>
                <a:spcPct val="200000"/>
              </a:lnSpc>
              <a:spcBef>
                <a:spcPts val="0"/>
              </a:spcBef>
              <a:spcAft>
                <a:spcPts val="0"/>
              </a:spcAft>
              <a:buClr>
                <a:srgbClr val="000000"/>
              </a:buClr>
              <a:buSzPts val="2000"/>
              <a:buFont typeface="Roboto Condensed Light"/>
              <a:buAutoNum type="arabicPeriod"/>
            </a:pPr>
            <a:r>
              <a:rPr b="0" i="0" lang="en" sz="2000" u="none" cap="none" strike="noStrike">
                <a:solidFill>
                  <a:srgbClr val="000000"/>
                </a:solidFill>
                <a:latin typeface="Roboto Condensed Light"/>
                <a:ea typeface="Roboto Condensed Light"/>
                <a:cs typeface="Roboto Condensed Light"/>
                <a:sym typeface="Roboto Condensed Light"/>
              </a:rPr>
              <a:t>etc…</a:t>
            </a:r>
            <a:endParaRPr b="0" i="0" sz="20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g10a22ca1d8a_0_2"/>
          <p:cNvSpPr txBox="1"/>
          <p:nvPr/>
        </p:nvSpPr>
        <p:spPr>
          <a:xfrm>
            <a:off x="193525" y="43000"/>
            <a:ext cx="5857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400" u="none" cap="none" strike="noStrike">
                <a:solidFill>
                  <a:srgbClr val="FF0000"/>
                </a:solidFill>
                <a:latin typeface="Roboto Condensed"/>
                <a:ea typeface="Roboto Condensed"/>
                <a:cs typeface="Roboto Condensed"/>
                <a:sym typeface="Roboto Condensed"/>
              </a:rPr>
              <a:t>WARNING</a:t>
            </a:r>
            <a:endParaRPr b="1" i="0" sz="1400" u="none" cap="none" strike="noStrike">
              <a:solidFill>
                <a:srgbClr val="FF0000"/>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Wait! Before you look at the data any further, you need to create a test set, put it aside, and never look at it</a:t>
            </a:r>
            <a:endParaRPr b="0" i="0" sz="14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81" name="Google Shape;181;g10a22ca1d8a_0_2"/>
          <p:cNvSpPr txBox="1"/>
          <p:nvPr/>
        </p:nvSpPr>
        <p:spPr>
          <a:xfrm>
            <a:off x="193525" y="1089700"/>
            <a:ext cx="3354600" cy="4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Roboto Condensed"/>
                <a:ea typeface="Roboto Condensed"/>
                <a:cs typeface="Roboto Condensed"/>
                <a:sym typeface="Roboto Condensed"/>
              </a:rPr>
              <a:t>Create a Test Set</a:t>
            </a:r>
            <a:endParaRPr b="1" i="0" sz="3000" u="none" cap="none" strike="noStrike">
              <a:solidFill>
                <a:schemeClr val="lt1"/>
              </a:solidFill>
              <a:latin typeface="Roboto Condensed"/>
              <a:ea typeface="Roboto Condensed"/>
              <a:cs typeface="Roboto Condensed"/>
              <a:sym typeface="Roboto Condensed"/>
            </a:endParaRPr>
          </a:p>
        </p:txBody>
      </p:sp>
      <p:sp>
        <p:nvSpPr>
          <p:cNvPr id="182" name="Google Shape;182;g10a22ca1d8a_0_2"/>
          <p:cNvSpPr txBox="1"/>
          <p:nvPr/>
        </p:nvSpPr>
        <p:spPr>
          <a:xfrm>
            <a:off x="193525" y="1550038"/>
            <a:ext cx="548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Creating a test set is theoretically simple: pick some instances randomly, typically 20% of the dataset (or less if your dataset is very large)</a:t>
            </a:r>
            <a:endParaRPr b="0" i="0" sz="1400" u="none" cap="none" strike="noStrike">
              <a:solidFill>
                <a:schemeClr val="lt1"/>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ppt_w</p:attrName>
                                        </p:attrNameLst>
                                      </p:cBhvr>
                                      <p:tavLst>
                                        <p:tav fmla="" tm="0">
                                          <p:val>
                                            <p:strVal val="0"/>
                                          </p:val>
                                        </p:tav>
                                        <p:tav fmla="" tm="100000">
                                          <p:val>
                                            <p:strVal val="#ppt_w"/>
                                          </p:val>
                                        </p:tav>
                                      </p:tavLst>
                                    </p:anim>
                                    <p:anim calcmode="lin" valueType="num">
                                      <p:cBhvr additive="base">
                                        <p:cTn dur="1000"/>
                                        <p:tgtEl>
                                          <p:spTgt spid="1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7"/>
          <p:cNvSpPr txBox="1"/>
          <p:nvPr/>
        </p:nvSpPr>
        <p:spPr>
          <a:xfrm>
            <a:off x="1957200" y="0"/>
            <a:ext cx="5229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Condensed Light"/>
                <a:ea typeface="Roboto Condensed Light"/>
                <a:cs typeface="Roboto Condensed Light"/>
                <a:sym typeface="Roboto Condensed Light"/>
              </a:rPr>
              <a:t>Stratified Sampling</a:t>
            </a:r>
            <a:endParaRPr b="0" i="0" sz="2000" u="none" cap="none" strike="noStrike">
              <a:solidFill>
                <a:srgbClr val="000000"/>
              </a:solidFill>
              <a:latin typeface="Roboto Condensed Light"/>
              <a:ea typeface="Roboto Condensed Light"/>
              <a:cs typeface="Roboto Condensed Light"/>
              <a:sym typeface="Roboto Condensed Light"/>
            </a:endParaRPr>
          </a:p>
        </p:txBody>
      </p:sp>
      <p:pic>
        <p:nvPicPr>
          <p:cNvPr id="188" name="Google Shape;188;p7"/>
          <p:cNvPicPr preferRelativeResize="0"/>
          <p:nvPr/>
        </p:nvPicPr>
        <p:blipFill rotWithShape="1">
          <a:blip r:embed="rId3">
            <a:alphaModFix/>
          </a:blip>
          <a:srcRect b="0" l="0" r="0" t="0"/>
          <a:stretch/>
        </p:blipFill>
        <p:spPr>
          <a:xfrm>
            <a:off x="0" y="492602"/>
            <a:ext cx="9143999" cy="37594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